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57" r:id="rId3"/>
    <p:sldId id="258" r:id="rId4"/>
    <p:sldId id="259" r:id="rId5"/>
    <p:sldId id="262" r:id="rId6"/>
    <p:sldId id="271" r:id="rId7"/>
    <p:sldId id="266" r:id="rId8"/>
    <p:sldId id="261" r:id="rId9"/>
    <p:sldId id="263" r:id="rId10"/>
    <p:sldId id="265" r:id="rId11"/>
    <p:sldId id="264" r:id="rId12"/>
    <p:sldId id="267" r:id="rId13"/>
    <p:sldId id="260" r:id="rId14"/>
    <p:sldId id="268" r:id="rId15"/>
    <p:sldId id="269" r:id="rId16"/>
    <p:sldId id="270" r:id="rId17"/>
    <p:sldId id="272"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5" d="100"/>
          <a:sy n="75" d="100"/>
        </p:scale>
        <p:origin x="-312" y="-23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FC7008-B67C-0F4D-BBF6-0D67F74A8ACF}" type="datetimeFigureOut">
              <a:rPr lang="en-US" smtClean="0"/>
              <a:t>3/10/15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FCC1C4-E7F1-B54A-ABDF-8C9F47834B93}" type="slidenum">
              <a:rPr lang="en-US" smtClean="0"/>
              <a:t>‹#›</a:t>
            </a:fld>
            <a:endParaRPr lang="en-US"/>
          </a:p>
        </p:txBody>
      </p:sp>
    </p:spTree>
    <p:extLst>
      <p:ext uri="{BB962C8B-B14F-4D97-AF65-F5344CB8AC3E}">
        <p14:creationId xmlns:p14="http://schemas.microsoft.com/office/powerpoint/2010/main" val="137366519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International Covenant on Economic, Social</a:t>
            </a:r>
          </a:p>
          <a:p>
            <a:r>
              <a:rPr lang="en-US" sz="1200" b="0" i="0" u="none" strike="noStrike" kern="1200" baseline="0" dirty="0" smtClean="0">
                <a:solidFill>
                  <a:schemeClr val="tx1"/>
                </a:solidFill>
                <a:latin typeface="+mn-lt"/>
                <a:ea typeface="+mn-ea"/>
                <a:cs typeface="+mn-cs"/>
              </a:rPr>
              <a:t>and Cultural Rights (ICESCR),</a:t>
            </a:r>
            <a:endParaRPr lang="en-US" dirty="0"/>
          </a:p>
        </p:txBody>
      </p:sp>
      <p:sp>
        <p:nvSpPr>
          <p:cNvPr id="4" name="Slide Number Placeholder 3"/>
          <p:cNvSpPr>
            <a:spLocks noGrp="1"/>
          </p:cNvSpPr>
          <p:nvPr>
            <p:ph type="sldNum" sz="quarter" idx="10"/>
          </p:nvPr>
        </p:nvSpPr>
        <p:spPr/>
        <p:txBody>
          <a:bodyPr/>
          <a:lstStyle/>
          <a:p>
            <a:fld id="{26FCC1C4-E7F1-B54A-ABDF-8C9F47834B93}" type="slidenum">
              <a:rPr lang="en-US" smtClean="0"/>
              <a:t>14</a:t>
            </a:fld>
            <a:endParaRPr lang="en-US"/>
          </a:p>
        </p:txBody>
      </p:sp>
    </p:spTree>
    <p:extLst>
      <p:ext uri="{BB962C8B-B14F-4D97-AF65-F5344CB8AC3E}">
        <p14:creationId xmlns:p14="http://schemas.microsoft.com/office/powerpoint/2010/main" val="2043871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5930DD-3884-C247-9406-D8C5C518B12F}" type="datetimeFigureOut">
              <a:rPr lang="en-US" smtClean="0"/>
              <a:t>3/10/15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481581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5930DD-3884-C247-9406-D8C5C518B12F}" type="datetimeFigureOut">
              <a:rPr lang="en-US" smtClean="0"/>
              <a:t>3/10/15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2140959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5930DD-3884-C247-9406-D8C5C518B12F}" type="datetimeFigureOut">
              <a:rPr lang="en-US" smtClean="0"/>
              <a:t>3/10/15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1921452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5930DD-3884-C247-9406-D8C5C518B12F}" type="datetimeFigureOut">
              <a:rPr lang="en-US" smtClean="0"/>
              <a:t>3/10/15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235928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95930DD-3884-C247-9406-D8C5C518B12F}" type="datetimeFigureOut">
              <a:rPr lang="en-US" smtClean="0"/>
              <a:t>3/10/15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10434718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95930DD-3884-C247-9406-D8C5C518B12F}" type="datetimeFigureOut">
              <a:rPr lang="en-US" smtClean="0"/>
              <a:t>3/10/15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1986858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95930DD-3884-C247-9406-D8C5C518B12F}" type="datetimeFigureOut">
              <a:rPr lang="en-US" smtClean="0"/>
              <a:t>3/10/15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2662578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95930DD-3884-C247-9406-D8C5C518B12F}" type="datetimeFigureOut">
              <a:rPr lang="en-US" smtClean="0"/>
              <a:t>3/10/15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2065253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5930DD-3884-C247-9406-D8C5C518B12F}" type="datetimeFigureOut">
              <a:rPr lang="en-US" smtClean="0"/>
              <a:t>3/10/15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235405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5930DD-3884-C247-9406-D8C5C518B12F}" type="datetimeFigureOut">
              <a:rPr lang="en-US" smtClean="0"/>
              <a:t>3/10/15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27315395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5930DD-3884-C247-9406-D8C5C518B12F}" type="datetimeFigureOut">
              <a:rPr lang="en-US" smtClean="0"/>
              <a:t>3/10/15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116592311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5930DD-3884-C247-9406-D8C5C518B12F}" type="datetimeFigureOut">
              <a:rPr lang="en-US" smtClean="0"/>
              <a:t>3/10/15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1457A8-FBBD-8542-964A-4294B319026E}" type="slidenum">
              <a:rPr lang="en-US" smtClean="0"/>
              <a:t>‹#›</a:t>
            </a:fld>
            <a:endParaRPr lang="en-US"/>
          </a:p>
        </p:txBody>
      </p:sp>
    </p:spTree>
    <p:extLst>
      <p:ext uri="{BB962C8B-B14F-4D97-AF65-F5344CB8AC3E}">
        <p14:creationId xmlns:p14="http://schemas.microsoft.com/office/powerpoint/2010/main" val="203385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food.ndtv.com/opinions/world-food-day-10-myths-about-hunger-696292"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fao.org/fsnforum/righttofood/timeline%2315"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un.org/en/documents/udhr/"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FF6600"/>
                </a:solidFill>
                <a:latin typeface="Comic Sans MS"/>
                <a:cs typeface="Comic Sans MS"/>
              </a:rPr>
              <a:t>The Future of Food</a:t>
            </a:r>
            <a:endParaRPr lang="en-US" dirty="0">
              <a:solidFill>
                <a:srgbClr val="FF6600"/>
              </a:solidFill>
              <a:latin typeface="Comic Sans MS"/>
              <a:cs typeface="Comic Sans MS"/>
            </a:endParaRPr>
          </a:p>
        </p:txBody>
      </p:sp>
      <p:sp>
        <p:nvSpPr>
          <p:cNvPr id="3" name="Subtitle 2"/>
          <p:cNvSpPr>
            <a:spLocks noGrp="1"/>
          </p:cNvSpPr>
          <p:nvPr>
            <p:ph type="subTitle" idx="1"/>
          </p:nvPr>
        </p:nvSpPr>
        <p:spPr>
          <a:xfrm>
            <a:off x="1371600" y="3886200"/>
            <a:ext cx="6400800" cy="1463675"/>
          </a:xfrm>
        </p:spPr>
        <p:txBody>
          <a:bodyPr>
            <a:normAutofit fontScale="92500"/>
          </a:bodyPr>
          <a:lstStyle/>
          <a:p>
            <a:pPr algn="l"/>
            <a:r>
              <a:rPr lang="en-US" dirty="0" smtClean="0">
                <a:solidFill>
                  <a:schemeClr val="tx1"/>
                </a:solidFill>
                <a:latin typeface="Comic Sans MS"/>
                <a:cs typeface="Comic Sans MS"/>
              </a:rPr>
              <a:t>	Day 2:  Right to Food:</a:t>
            </a:r>
          </a:p>
          <a:p>
            <a:pPr algn="l"/>
            <a:r>
              <a:rPr lang="en-US" i="1" dirty="0" smtClean="0">
                <a:solidFill>
                  <a:schemeClr val="tx1"/>
                </a:solidFill>
                <a:latin typeface="Comic Sans MS"/>
                <a:cs typeface="Comic Sans MS"/>
              </a:rPr>
              <a:t>From Declaration to Global Action</a:t>
            </a:r>
            <a:endParaRPr lang="en-US" i="1" dirty="0">
              <a:solidFill>
                <a:schemeClr val="tx1"/>
              </a:solidFill>
              <a:latin typeface="Comic Sans MS"/>
              <a:cs typeface="Comic Sans MS"/>
            </a:endParaRPr>
          </a:p>
        </p:txBody>
      </p:sp>
    </p:spTree>
    <p:extLst>
      <p:ext uri="{BB962C8B-B14F-4D97-AF65-F5344CB8AC3E}">
        <p14:creationId xmlns:p14="http://schemas.microsoft.com/office/powerpoint/2010/main" val="30986400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a:cs typeface="Comic Sans MS"/>
              </a:rPr>
              <a:t>Common Myths About Hunger</a:t>
            </a:r>
            <a:endParaRPr lang="en-US" dirty="0">
              <a:latin typeface="Comic Sans MS"/>
              <a:cs typeface="Comic Sans MS"/>
            </a:endParaRPr>
          </a:p>
        </p:txBody>
      </p:sp>
      <p:sp>
        <p:nvSpPr>
          <p:cNvPr id="3" name="Content Placeholder 2"/>
          <p:cNvSpPr>
            <a:spLocks noGrp="1"/>
          </p:cNvSpPr>
          <p:nvPr>
            <p:ph idx="1"/>
          </p:nvPr>
        </p:nvSpPr>
        <p:spPr/>
        <p:txBody>
          <a:bodyPr/>
          <a:lstStyle/>
          <a:p>
            <a:r>
              <a:rPr lang="en-US" dirty="0" smtClean="0">
                <a:hlinkClick r:id="rId2"/>
              </a:rPr>
              <a:t>http://food.ndtv.com/opinions/world-food-day-10-myths-about-hunger-696292</a:t>
            </a:r>
            <a:endParaRPr lang="en-US" dirty="0" smtClean="0"/>
          </a:p>
          <a:p>
            <a:endParaRPr lang="en-US" dirty="0" smtClean="0"/>
          </a:p>
          <a:p>
            <a:endParaRPr lang="en-US" dirty="0"/>
          </a:p>
          <a:p>
            <a:r>
              <a:rPr lang="en-US" dirty="0" smtClean="0">
                <a:hlinkClick r:id="rId2"/>
              </a:rPr>
              <a:t>http://food.ndtv.com/opinions/world-food-day-10-myths-about-hunger-696292</a:t>
            </a:r>
            <a:endParaRPr lang="en-US" dirty="0" smtClean="0"/>
          </a:p>
          <a:p>
            <a:endParaRPr lang="en-US" dirty="0"/>
          </a:p>
        </p:txBody>
      </p:sp>
    </p:spTree>
    <p:extLst>
      <p:ext uri="{BB962C8B-B14F-4D97-AF65-F5344CB8AC3E}">
        <p14:creationId xmlns:p14="http://schemas.microsoft.com/office/powerpoint/2010/main" val="10829363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Comic Sans MS"/>
                <a:cs typeface="Comic Sans MS"/>
              </a:rPr>
              <a:t>Timeline on Right to Food</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hlinkClick r:id="rId2"/>
              </a:rPr>
              <a:t>http://www.fao.org/fsnforum/righttofood/timeline#15</a:t>
            </a:r>
            <a:endParaRPr lang="en-US" dirty="0" smtClean="0"/>
          </a:p>
          <a:p>
            <a:endParaRPr lang="en-US" dirty="0"/>
          </a:p>
        </p:txBody>
      </p:sp>
    </p:spTree>
    <p:extLst>
      <p:ext uri="{BB962C8B-B14F-4D97-AF65-F5344CB8AC3E}">
        <p14:creationId xmlns:p14="http://schemas.microsoft.com/office/powerpoint/2010/main" val="41603538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a:cs typeface="Comic Sans MS"/>
              </a:rPr>
              <a:t>More “Recent Action?”</a:t>
            </a:r>
            <a:endParaRPr lang="en-US" dirty="0">
              <a:latin typeface="Comic Sans MS"/>
              <a:cs typeface="Comic Sans MS"/>
            </a:endParaRPr>
          </a:p>
        </p:txBody>
      </p:sp>
      <p:sp>
        <p:nvSpPr>
          <p:cNvPr id="3" name="Content Placeholder 2"/>
          <p:cNvSpPr>
            <a:spLocks noGrp="1"/>
          </p:cNvSpPr>
          <p:nvPr>
            <p:ph idx="1"/>
          </p:nvPr>
        </p:nvSpPr>
        <p:spPr/>
        <p:txBody>
          <a:bodyPr>
            <a:normAutofit/>
          </a:bodyPr>
          <a:lstStyle/>
          <a:p>
            <a:r>
              <a:rPr lang="en-US" dirty="0" smtClean="0">
                <a:latin typeface="Comic Sans MS"/>
                <a:cs typeface="Comic Sans MS"/>
              </a:rPr>
              <a:t>2004  </a:t>
            </a:r>
            <a:r>
              <a:rPr lang="en-US" b="1" u="sng" dirty="0" smtClean="0">
                <a:latin typeface="Comic Sans MS"/>
                <a:cs typeface="Comic Sans MS"/>
              </a:rPr>
              <a:t>Voluntary Guidelines Established </a:t>
            </a:r>
          </a:p>
          <a:p>
            <a:pPr marL="68580" indent="0">
              <a:buNone/>
            </a:pPr>
            <a:r>
              <a:rPr lang="en-US" dirty="0" smtClean="0">
                <a:latin typeface="Times New Roman"/>
                <a:cs typeface="Times New Roman"/>
              </a:rPr>
              <a:t>To Support the progressive realization of the right to adequate food in the context of national food security</a:t>
            </a:r>
          </a:p>
          <a:p>
            <a:endParaRPr lang="en-US" dirty="0"/>
          </a:p>
        </p:txBody>
      </p:sp>
    </p:spTree>
    <p:extLst>
      <p:ext uri="{BB962C8B-B14F-4D97-AF65-F5344CB8AC3E}">
        <p14:creationId xmlns:p14="http://schemas.microsoft.com/office/powerpoint/2010/main" val="330554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Comic Sans MS"/>
                <a:cs typeface="Comic Sans MS"/>
              </a:rPr>
              <a:t>If YOU are the Policy Makers…</a:t>
            </a:r>
            <a:endParaRPr lang="en-US" dirty="0">
              <a:latin typeface="Comic Sans MS"/>
              <a:cs typeface="Comic Sans MS"/>
            </a:endParaRPr>
          </a:p>
        </p:txBody>
      </p:sp>
      <p:sp>
        <p:nvSpPr>
          <p:cNvPr id="3" name="Content Placeholder 2"/>
          <p:cNvSpPr>
            <a:spLocks noGrp="1"/>
          </p:cNvSpPr>
          <p:nvPr>
            <p:ph idx="1"/>
          </p:nvPr>
        </p:nvSpPr>
        <p:spPr/>
        <p:txBody>
          <a:bodyPr/>
          <a:lstStyle/>
          <a:p>
            <a:r>
              <a:rPr lang="en-US" dirty="0" smtClean="0"/>
              <a:t>What are concerns would YOU have?</a:t>
            </a:r>
          </a:p>
          <a:p>
            <a:r>
              <a:rPr lang="en-US" dirty="0" smtClean="0"/>
              <a:t> </a:t>
            </a:r>
            <a:r>
              <a:rPr lang="en-US" dirty="0"/>
              <a:t>W</a:t>
            </a:r>
            <a:r>
              <a:rPr lang="en-US" dirty="0" smtClean="0"/>
              <a:t>hat questions would YOU have….as you think about making a plan for the worlds’ people to all have </a:t>
            </a:r>
            <a:r>
              <a:rPr lang="en-US" b="1" dirty="0" smtClean="0"/>
              <a:t>food security—the right to food</a:t>
            </a:r>
          </a:p>
          <a:p>
            <a:pPr marL="0" indent="0">
              <a:buNone/>
            </a:pPr>
            <a:endParaRPr lang="en-US" dirty="0"/>
          </a:p>
        </p:txBody>
      </p:sp>
    </p:spTree>
    <p:extLst>
      <p:ext uri="{BB962C8B-B14F-4D97-AF65-F5344CB8AC3E}">
        <p14:creationId xmlns:p14="http://schemas.microsoft.com/office/powerpoint/2010/main" val="2013913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87"/>
          </a:xfrm>
        </p:spPr>
        <p:txBody>
          <a:bodyPr>
            <a:noAutofit/>
          </a:bodyPr>
          <a:lstStyle/>
          <a:p>
            <a:pPr algn="l"/>
            <a:r>
              <a:rPr lang="en-US" sz="3600" dirty="0" smtClean="0"/>
              <a:t/>
            </a:r>
            <a:br>
              <a:rPr lang="en-US" sz="3600" dirty="0" smtClean="0"/>
            </a:br>
            <a:r>
              <a:rPr lang="en-US" sz="3600" dirty="0" smtClean="0"/>
              <a:t> “Progressive Implementation…” </a:t>
            </a:r>
            <a:br>
              <a:rPr lang="en-US" sz="3600" dirty="0" smtClean="0"/>
            </a:br>
            <a:endParaRPr lang="en-US" sz="3600" dirty="0"/>
          </a:p>
        </p:txBody>
      </p:sp>
      <p:sp>
        <p:nvSpPr>
          <p:cNvPr id="3" name="Content Placeholder 2"/>
          <p:cNvSpPr>
            <a:spLocks noGrp="1"/>
          </p:cNvSpPr>
          <p:nvPr>
            <p:ph idx="1"/>
          </p:nvPr>
        </p:nvSpPr>
        <p:spPr>
          <a:xfrm>
            <a:off x="457200" y="1254126"/>
            <a:ext cx="8229600" cy="4872038"/>
          </a:xfrm>
        </p:spPr>
        <p:txBody>
          <a:bodyPr>
            <a:normAutofit lnSpcReduction="10000"/>
          </a:bodyPr>
          <a:lstStyle/>
          <a:p>
            <a:pPr marL="68580" indent="0">
              <a:buNone/>
            </a:pPr>
            <a:r>
              <a:rPr lang="en-US" dirty="0" smtClean="0">
                <a:latin typeface="Comic Sans MS"/>
                <a:cs typeface="Comic Sans MS"/>
              </a:rPr>
              <a:t>Calls for &amp; Articulates:</a:t>
            </a:r>
          </a:p>
          <a:p>
            <a:pPr marL="582930" indent="-514350">
              <a:buFont typeface="+mj-lt"/>
              <a:buAutoNum type="arabicPeriod"/>
            </a:pPr>
            <a:r>
              <a:rPr lang="en-US" dirty="0" smtClean="0">
                <a:latin typeface="Comic Sans MS"/>
                <a:cs typeface="Comic Sans MS"/>
              </a:rPr>
              <a:t>Special </a:t>
            </a:r>
            <a:r>
              <a:rPr lang="en-US" dirty="0" err="1" smtClean="0">
                <a:latin typeface="Comic Sans MS"/>
                <a:cs typeface="Comic Sans MS"/>
              </a:rPr>
              <a:t>Programme</a:t>
            </a:r>
            <a:r>
              <a:rPr lang="en-US" dirty="0" smtClean="0">
                <a:latin typeface="Comic Sans MS"/>
                <a:cs typeface="Comic Sans MS"/>
              </a:rPr>
              <a:t> for Food Security</a:t>
            </a:r>
          </a:p>
          <a:p>
            <a:pPr marL="582930" indent="-514350">
              <a:buFont typeface="+mj-lt"/>
              <a:buAutoNum type="arabicPeriod"/>
            </a:pPr>
            <a:r>
              <a:rPr lang="en-US" dirty="0" smtClean="0">
                <a:latin typeface="Comic Sans MS"/>
                <a:cs typeface="Comic Sans MS"/>
              </a:rPr>
              <a:t>Emphasis on Role of Non Gov. Organizations (NGOs) </a:t>
            </a:r>
          </a:p>
          <a:p>
            <a:pPr marL="582930" indent="-514350">
              <a:buFont typeface="+mj-lt"/>
              <a:buAutoNum type="arabicPeriod"/>
            </a:pPr>
            <a:r>
              <a:rPr lang="en-US" dirty="0" smtClean="0">
                <a:latin typeface="Comic Sans MS"/>
                <a:cs typeface="Comic Sans MS"/>
              </a:rPr>
              <a:t>Focus on Rural Women &amp; the </a:t>
            </a:r>
            <a:r>
              <a:rPr lang="en-US" dirty="0" err="1" smtClean="0">
                <a:latin typeface="Comic Sans MS"/>
                <a:cs typeface="Comic Sans MS"/>
              </a:rPr>
              <a:t>RtF</a:t>
            </a:r>
            <a:r>
              <a:rPr lang="en-US" dirty="0" smtClean="0">
                <a:latin typeface="Comic Sans MS"/>
                <a:cs typeface="Comic Sans MS"/>
              </a:rPr>
              <a:t> </a:t>
            </a:r>
          </a:p>
          <a:p>
            <a:pPr marL="582930" indent="-514350">
              <a:buFont typeface="+mj-lt"/>
              <a:buAutoNum type="arabicPeriod"/>
            </a:pPr>
            <a:r>
              <a:rPr lang="en-US" dirty="0" err="1" smtClean="0">
                <a:latin typeface="Comic Sans MS"/>
                <a:cs typeface="Comic Sans MS"/>
              </a:rPr>
              <a:t>RtFood</a:t>
            </a:r>
            <a:r>
              <a:rPr lang="en-US" dirty="0" smtClean="0">
                <a:latin typeface="Comic Sans MS"/>
                <a:cs typeface="Comic Sans MS"/>
              </a:rPr>
              <a:t> in National legislation </a:t>
            </a:r>
          </a:p>
          <a:p>
            <a:pPr marL="925830" lvl="1" indent="-457200"/>
            <a:r>
              <a:rPr lang="en-US" dirty="0">
                <a:latin typeface="Comic Sans MS"/>
                <a:cs typeface="Comic Sans MS"/>
              </a:rPr>
              <a:t>	</a:t>
            </a:r>
            <a:r>
              <a:rPr lang="en-US" dirty="0" err="1" smtClean="0">
                <a:latin typeface="Comic Sans MS"/>
                <a:cs typeface="Comic Sans MS"/>
              </a:rPr>
              <a:t>ie</a:t>
            </a:r>
            <a:r>
              <a:rPr lang="en-US" dirty="0" smtClean="0">
                <a:latin typeface="Comic Sans MS"/>
                <a:cs typeface="Comic Sans MS"/>
              </a:rPr>
              <a:t>. </a:t>
            </a:r>
            <a:r>
              <a:rPr lang="en-US" dirty="0">
                <a:latin typeface="Comic Sans MS"/>
                <a:cs typeface="Comic Sans MS"/>
              </a:rPr>
              <a:t>C</a:t>
            </a:r>
            <a:r>
              <a:rPr lang="en-US" dirty="0" smtClean="0">
                <a:latin typeface="Comic Sans MS"/>
                <a:cs typeface="Comic Sans MS"/>
              </a:rPr>
              <a:t>onstitutions</a:t>
            </a:r>
          </a:p>
          <a:p>
            <a:pPr marL="582930" indent="-514350">
              <a:buFont typeface="+mj-lt"/>
              <a:buAutoNum type="arabicPeriod"/>
            </a:pPr>
            <a:r>
              <a:rPr lang="en-US" dirty="0" smtClean="0">
                <a:latin typeface="Comic Sans MS"/>
                <a:cs typeface="Comic Sans MS"/>
              </a:rPr>
              <a:t>trainings &amp; education for LEADERS, NGOs and for Local Organizers</a:t>
            </a:r>
          </a:p>
          <a:p>
            <a:pPr marL="514350" indent="-514350">
              <a:buFont typeface="+mj-lt"/>
              <a:buAutoNum type="arabicPeriod"/>
            </a:pPr>
            <a:endParaRPr lang="en-US" dirty="0"/>
          </a:p>
        </p:txBody>
      </p:sp>
    </p:spTree>
    <p:extLst>
      <p:ext uri="{BB962C8B-B14F-4D97-AF65-F5344CB8AC3E}">
        <p14:creationId xmlns:p14="http://schemas.microsoft.com/office/powerpoint/2010/main" val="1572466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 Globally…Act Locally…</a:t>
            </a:r>
            <a:endParaRPr lang="en-US" dirty="0"/>
          </a:p>
        </p:txBody>
      </p:sp>
      <p:sp>
        <p:nvSpPr>
          <p:cNvPr id="3" name="Content Placeholder 2"/>
          <p:cNvSpPr>
            <a:spLocks noGrp="1"/>
          </p:cNvSpPr>
          <p:nvPr>
            <p:ph idx="1"/>
          </p:nvPr>
        </p:nvSpPr>
        <p:spPr/>
        <p:txBody>
          <a:bodyPr>
            <a:normAutofit/>
          </a:bodyPr>
          <a:lstStyle/>
          <a:p>
            <a:r>
              <a:rPr lang="en-US" sz="2800" dirty="0" smtClean="0">
                <a:latin typeface="Times New Roman"/>
                <a:cs typeface="Times New Roman"/>
              </a:rPr>
              <a:t>Individuals &amp; groups of people meeting to </a:t>
            </a:r>
          </a:p>
          <a:p>
            <a:pPr lvl="1"/>
            <a:r>
              <a:rPr lang="en-US" sz="2200" b="1" dirty="0" smtClean="0">
                <a:latin typeface="Times New Roman"/>
                <a:cs typeface="Times New Roman"/>
              </a:rPr>
              <a:t>discuss common concerns</a:t>
            </a:r>
          </a:p>
          <a:p>
            <a:pPr lvl="1"/>
            <a:r>
              <a:rPr lang="en-US" sz="2200" b="1" dirty="0" smtClean="0">
                <a:latin typeface="Times New Roman"/>
                <a:cs typeface="Times New Roman"/>
              </a:rPr>
              <a:t>Decide how to effectively bring about change</a:t>
            </a:r>
          </a:p>
          <a:p>
            <a:pPr lvl="2"/>
            <a:r>
              <a:rPr lang="en-US" sz="1800" b="1" dirty="0" smtClean="0">
                <a:latin typeface="Times New Roman"/>
                <a:cs typeface="Times New Roman"/>
              </a:rPr>
              <a:t>Supporting or initiating local (self-help; training, </a:t>
            </a:r>
            <a:r>
              <a:rPr lang="en-US" sz="1800" b="1" dirty="0" err="1" smtClean="0">
                <a:latin typeface="Times New Roman"/>
                <a:cs typeface="Times New Roman"/>
              </a:rPr>
              <a:t>etc</a:t>
            </a:r>
            <a:r>
              <a:rPr lang="en-US" sz="1800" b="1" dirty="0" smtClean="0">
                <a:latin typeface="Times New Roman"/>
                <a:cs typeface="Times New Roman"/>
              </a:rPr>
              <a:t>)</a:t>
            </a:r>
          </a:p>
          <a:p>
            <a:pPr lvl="2"/>
            <a:endParaRPr lang="en-US" sz="1800" b="1" dirty="0" smtClean="0">
              <a:latin typeface="Times New Roman"/>
              <a:cs typeface="Times New Roman"/>
            </a:endParaRPr>
          </a:p>
          <a:p>
            <a:pPr lvl="1"/>
            <a:r>
              <a:rPr lang="en-US" sz="2200" b="1" dirty="0" smtClean="0">
                <a:latin typeface="Times New Roman"/>
                <a:cs typeface="Times New Roman"/>
              </a:rPr>
              <a:t>Become an advocate</a:t>
            </a:r>
          </a:p>
          <a:p>
            <a:pPr lvl="2"/>
            <a:r>
              <a:rPr lang="en-US" sz="2200" b="1" dirty="0" smtClean="0">
                <a:latin typeface="Times New Roman"/>
                <a:cs typeface="Times New Roman"/>
              </a:rPr>
              <a:t>Write letters to their elected representatives that express their concerns and what they want the representatives to do</a:t>
            </a:r>
          </a:p>
          <a:p>
            <a:endParaRPr lang="en-US" b="1" dirty="0"/>
          </a:p>
        </p:txBody>
      </p:sp>
    </p:spTree>
    <p:extLst>
      <p:ext uri="{BB962C8B-B14F-4D97-AF65-F5344CB8AC3E}">
        <p14:creationId xmlns:p14="http://schemas.microsoft.com/office/powerpoint/2010/main" val="5153232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Times New Roman"/>
                <a:cs typeface="Times New Roman"/>
              </a:rPr>
              <a:t>“Think Globally Act Locally”</a:t>
            </a:r>
            <a:br>
              <a:rPr lang="en-US" dirty="0" smtClean="0">
                <a:latin typeface="Times New Roman"/>
                <a:cs typeface="Times New Roman"/>
              </a:rPr>
            </a:br>
            <a:endParaRPr lang="en-US" dirty="0"/>
          </a:p>
        </p:txBody>
      </p:sp>
      <p:sp>
        <p:nvSpPr>
          <p:cNvPr id="3" name="Content Placeholder 2"/>
          <p:cNvSpPr>
            <a:spLocks noGrp="1"/>
          </p:cNvSpPr>
          <p:nvPr>
            <p:ph idx="1"/>
          </p:nvPr>
        </p:nvSpPr>
        <p:spPr/>
        <p:txBody>
          <a:bodyPr>
            <a:normAutofit/>
          </a:bodyPr>
          <a:lstStyle/>
          <a:p>
            <a:r>
              <a:rPr lang="en-US" sz="2400" dirty="0" smtClean="0"/>
              <a:t>Citizen Advocacy Groups</a:t>
            </a:r>
          </a:p>
          <a:p>
            <a:r>
              <a:rPr lang="en-US" sz="2400" dirty="0" smtClean="0"/>
              <a:t>Non Government Organizations (local and international)</a:t>
            </a:r>
          </a:p>
          <a:p>
            <a:r>
              <a:rPr lang="en-US" sz="2400" dirty="0" smtClean="0"/>
              <a:t>NGO networks</a:t>
            </a:r>
          </a:p>
          <a:p>
            <a:r>
              <a:rPr lang="en-US" sz="2400" dirty="0" smtClean="0"/>
              <a:t>Shifts in Personal Attitude</a:t>
            </a:r>
          </a:p>
          <a:p>
            <a:r>
              <a:rPr lang="en-US" sz="2400" dirty="0" smtClean="0"/>
              <a:t>…intention</a:t>
            </a:r>
          </a:p>
          <a:p>
            <a:r>
              <a:rPr lang="en-US" sz="2400" dirty="0" smtClean="0"/>
              <a:t>And personal action…Democratic Action</a:t>
            </a:r>
            <a:endParaRPr lang="en-US" sz="2400" dirty="0"/>
          </a:p>
        </p:txBody>
      </p:sp>
    </p:spTree>
    <p:extLst>
      <p:ext uri="{BB962C8B-B14F-4D97-AF65-F5344CB8AC3E}">
        <p14:creationId xmlns:p14="http://schemas.microsoft.com/office/powerpoint/2010/main" val="3640490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a:cs typeface="Comic Sans MS"/>
              </a:rPr>
              <a:t>Bread for the World</a:t>
            </a:r>
            <a:endParaRPr lang="en-US" dirty="0">
              <a:latin typeface="Comic Sans MS"/>
              <a:cs typeface="Comic Sans MS"/>
            </a:endParaRPr>
          </a:p>
        </p:txBody>
      </p:sp>
      <p:pic>
        <p:nvPicPr>
          <p:cNvPr id="4" name="Content Placeholder 3" descr="Bread for the World.png"/>
          <p:cNvPicPr>
            <a:picLocks noGrp="1" noChangeAspect="1"/>
          </p:cNvPicPr>
          <p:nvPr>
            <p:ph idx="1"/>
          </p:nvPr>
        </p:nvPicPr>
        <p:blipFill>
          <a:blip r:embed="rId2">
            <a:extLst>
              <a:ext uri="{28A0092B-C50C-407E-A947-70E740481C1C}">
                <a14:useLocalDpi xmlns:a14="http://schemas.microsoft.com/office/drawing/2010/main" val="0"/>
              </a:ext>
            </a:extLst>
          </a:blip>
          <a:srcRect t="9113" b="9113"/>
          <a:stretch>
            <a:fillRect/>
          </a:stretch>
        </p:blipFill>
        <p:spPr/>
      </p:pic>
    </p:spTree>
    <p:extLst>
      <p:ext uri="{BB962C8B-B14F-4D97-AF65-F5344CB8AC3E}">
        <p14:creationId xmlns:p14="http://schemas.microsoft.com/office/powerpoint/2010/main" val="4077891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a:cs typeface="Comic Sans MS"/>
              </a:rPr>
              <a:t>Food as a Human Right?</a:t>
            </a:r>
            <a:endParaRPr lang="en-US" dirty="0"/>
          </a:p>
        </p:txBody>
      </p:sp>
      <p:sp>
        <p:nvSpPr>
          <p:cNvPr id="3" name="Content Placeholder 2"/>
          <p:cNvSpPr>
            <a:spLocks noGrp="1"/>
          </p:cNvSpPr>
          <p:nvPr>
            <p:ph idx="1"/>
          </p:nvPr>
        </p:nvSpPr>
        <p:spPr/>
        <p:txBody>
          <a:bodyPr/>
          <a:lstStyle/>
          <a:p>
            <a:r>
              <a:rPr lang="en-US" dirty="0" smtClean="0">
                <a:latin typeface="Times New Roman"/>
                <a:cs typeface="Times New Roman"/>
              </a:rPr>
              <a:t>Take a few minutes to reflect on your personal thinking about this concept.</a:t>
            </a:r>
          </a:p>
          <a:p>
            <a:endParaRPr lang="en-US" dirty="0" smtClean="0">
              <a:latin typeface="Times New Roman"/>
              <a:cs typeface="Times New Roman"/>
            </a:endParaRPr>
          </a:p>
          <a:p>
            <a:r>
              <a:rPr lang="en-US" dirty="0" smtClean="0">
                <a:latin typeface="Times New Roman"/>
                <a:cs typeface="Times New Roman"/>
              </a:rPr>
              <a:t>In what ways do I think, “Yes, everyone has the right to food”  ?</a:t>
            </a:r>
          </a:p>
          <a:p>
            <a:endParaRPr lang="en-US" dirty="0" smtClean="0">
              <a:latin typeface="Times New Roman"/>
              <a:cs typeface="Times New Roman"/>
            </a:endParaRPr>
          </a:p>
          <a:p>
            <a:r>
              <a:rPr lang="en-US" dirty="0" smtClean="0">
                <a:latin typeface="Times New Roman"/>
                <a:cs typeface="Times New Roman"/>
              </a:rPr>
              <a:t>What contradicting feelings, thoughts, or questions do I have right now?</a:t>
            </a:r>
          </a:p>
          <a:p>
            <a:endParaRPr lang="en-US" dirty="0"/>
          </a:p>
        </p:txBody>
      </p:sp>
    </p:spTree>
    <p:extLst>
      <p:ext uri="{BB962C8B-B14F-4D97-AF65-F5344CB8AC3E}">
        <p14:creationId xmlns:p14="http://schemas.microsoft.com/office/powerpoint/2010/main" val="2195639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Comic Sans MS"/>
                <a:cs typeface="Comic Sans MS"/>
              </a:rPr>
              <a:t>First International Recognition of Food as a Human Right</a:t>
            </a:r>
            <a:endParaRPr lang="en-US" dirty="0"/>
          </a:p>
        </p:txBody>
      </p:sp>
      <p:pic>
        <p:nvPicPr>
          <p:cNvPr id="4" name="Content Placeholder 3" descr="Screen Shot 2015-02-26 at 9.59.25 AM.png"/>
          <p:cNvPicPr>
            <a:picLocks noGrp="1" noChangeAspect="1"/>
          </p:cNvPicPr>
          <p:nvPr>
            <p:ph idx="1"/>
          </p:nvPr>
        </p:nvPicPr>
        <p:blipFill>
          <a:blip r:embed="rId2">
            <a:extLst>
              <a:ext uri="{28A0092B-C50C-407E-A947-70E740481C1C}">
                <a14:useLocalDpi xmlns:a14="http://schemas.microsoft.com/office/drawing/2010/main" val="0"/>
              </a:ext>
            </a:extLst>
          </a:blip>
          <a:srcRect l="9030" r="9030"/>
          <a:stretch>
            <a:fillRect/>
          </a:stretch>
        </p:blipFill>
        <p:spPr>
          <a:prstGeom prst="rect">
            <a:avLst/>
          </a:prstGeom>
        </p:spPr>
      </p:pic>
    </p:spTree>
    <p:extLst>
      <p:ext uri="{BB962C8B-B14F-4D97-AF65-F5344CB8AC3E}">
        <p14:creationId xmlns:p14="http://schemas.microsoft.com/office/powerpoint/2010/main" val="791823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Comic Sans MS"/>
                <a:cs typeface="Comic Sans MS"/>
              </a:rPr>
              <a:t>Universal Declaration of Human Rights </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hlinkClick r:id="rId2"/>
              </a:rPr>
              <a:t>http://www.un.org/en/documents/udhr/</a:t>
            </a:r>
            <a:endParaRPr lang="en-US" dirty="0" smtClean="0"/>
          </a:p>
          <a:p>
            <a:endParaRPr lang="en-US" dirty="0" smtClean="0"/>
          </a:p>
          <a:p>
            <a:r>
              <a:rPr lang="en-US" dirty="0" smtClean="0">
                <a:latin typeface="Times New Roman"/>
                <a:cs typeface="Times New Roman"/>
              </a:rPr>
              <a:t>Article 25.</a:t>
            </a:r>
          </a:p>
          <a:p>
            <a:r>
              <a:rPr lang="en-US" dirty="0" smtClean="0">
                <a:latin typeface="Times New Roman"/>
                <a:cs typeface="Times New Roman"/>
              </a:rPr>
              <a:t>(1) Everyone has the right to a standard of living adequate for the health and well-being of himself and of his family, including clothing, housing and medical care and necessary social services, and the right to security in the event of unemployment, sickness, disability, widowhood, old age, or other lack of livelihood in circumstances beyond his control.</a:t>
            </a:r>
          </a:p>
          <a:p>
            <a:r>
              <a:rPr lang="en-US" dirty="0" smtClean="0">
                <a:latin typeface="Times New Roman"/>
                <a:cs typeface="Times New Roman"/>
              </a:rPr>
              <a:t>(2) Motherhood and childhood are entitled to special care and assistance.  All children, whether born in or out of wedlock, shall enjoy the same social protection.</a:t>
            </a:r>
          </a:p>
          <a:p>
            <a:endParaRPr lang="en-US" dirty="0"/>
          </a:p>
        </p:txBody>
      </p:sp>
    </p:spTree>
    <p:extLst>
      <p:ext uri="{BB962C8B-B14F-4D97-AF65-F5344CB8AC3E}">
        <p14:creationId xmlns:p14="http://schemas.microsoft.com/office/powerpoint/2010/main" val="653978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omic Sans MS"/>
                <a:cs typeface="Comic Sans MS"/>
              </a:rPr>
              <a:t>T</a:t>
            </a:r>
            <a:r>
              <a:rPr lang="en-US" dirty="0" smtClean="0">
                <a:latin typeface="Comic Sans MS"/>
                <a:cs typeface="Comic Sans MS"/>
              </a:rPr>
              <a:t>he UDHR…</a:t>
            </a:r>
            <a:endParaRPr lang="en-US" dirty="0"/>
          </a:p>
        </p:txBody>
      </p:sp>
      <p:sp>
        <p:nvSpPr>
          <p:cNvPr id="3" name="Content Placeholder 2"/>
          <p:cNvSpPr>
            <a:spLocks noGrp="1"/>
          </p:cNvSpPr>
          <p:nvPr>
            <p:ph idx="1"/>
          </p:nvPr>
        </p:nvSpPr>
        <p:spPr/>
        <p:txBody>
          <a:bodyPr>
            <a:normAutofit/>
          </a:bodyPr>
          <a:lstStyle/>
          <a:p>
            <a:r>
              <a:rPr lang="en-US" dirty="0" smtClean="0">
                <a:latin typeface="Times New Roman"/>
                <a:cs typeface="Times New Roman"/>
              </a:rPr>
              <a:t>emphasized the universality of rights, centered on the equality of all people recognized the realization of human rights as a collective goal of humanity</a:t>
            </a:r>
          </a:p>
          <a:p>
            <a:endParaRPr lang="en-US" dirty="0" smtClean="0">
              <a:latin typeface="Times New Roman"/>
              <a:cs typeface="Times New Roman"/>
            </a:endParaRPr>
          </a:p>
          <a:p>
            <a:r>
              <a:rPr lang="en-US" dirty="0" smtClean="0">
                <a:latin typeface="Times New Roman"/>
                <a:cs typeface="Times New Roman"/>
              </a:rPr>
              <a:t>identified a comprehensive range of all rights -- civil, political, economic, social and cultural -- for all people</a:t>
            </a:r>
          </a:p>
          <a:p>
            <a:endParaRPr lang="en-US" dirty="0"/>
          </a:p>
        </p:txBody>
      </p:sp>
    </p:spTree>
    <p:extLst>
      <p:ext uri="{BB962C8B-B14F-4D97-AF65-F5344CB8AC3E}">
        <p14:creationId xmlns:p14="http://schemas.microsoft.com/office/powerpoint/2010/main" val="1726171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UDHR…</a:t>
            </a:r>
            <a:endParaRPr lang="en-US" dirty="0"/>
          </a:p>
        </p:txBody>
      </p:sp>
      <p:sp>
        <p:nvSpPr>
          <p:cNvPr id="3" name="Content Placeholder 2"/>
          <p:cNvSpPr>
            <a:spLocks noGrp="1"/>
          </p:cNvSpPr>
          <p:nvPr>
            <p:ph idx="1"/>
          </p:nvPr>
        </p:nvSpPr>
        <p:spPr/>
        <p:txBody>
          <a:bodyPr>
            <a:normAutofit fontScale="92500" lnSpcReduction="10000"/>
          </a:bodyPr>
          <a:lstStyle/>
          <a:p>
            <a:endParaRPr lang="en-US" dirty="0" smtClean="0">
              <a:latin typeface="Times New Roman"/>
              <a:cs typeface="Times New Roman"/>
            </a:endParaRPr>
          </a:p>
          <a:p>
            <a:r>
              <a:rPr lang="en-US" dirty="0" smtClean="0">
                <a:latin typeface="Times New Roman"/>
                <a:cs typeface="Times New Roman"/>
              </a:rPr>
              <a:t>created an international system for promoting the realization of human rights with institutions to set standards, establish international laws and monitor performance (but without powers of enforcement)</a:t>
            </a:r>
          </a:p>
          <a:p>
            <a:endParaRPr lang="en-US" dirty="0" smtClean="0">
              <a:latin typeface="Times New Roman"/>
              <a:cs typeface="Times New Roman"/>
            </a:endParaRPr>
          </a:p>
          <a:p>
            <a:r>
              <a:rPr lang="en-US" dirty="0" smtClean="0">
                <a:latin typeface="Times New Roman"/>
                <a:cs typeface="Times New Roman"/>
              </a:rPr>
              <a:t>established  the State's  accountability  for its human  rights  obligations  and commitments  under international law.</a:t>
            </a:r>
          </a:p>
          <a:p>
            <a:endParaRPr lang="en-US" dirty="0"/>
          </a:p>
        </p:txBody>
      </p:sp>
    </p:spTree>
    <p:extLst>
      <p:ext uri="{BB962C8B-B14F-4D97-AF65-F5344CB8AC3E}">
        <p14:creationId xmlns:p14="http://schemas.microsoft.com/office/powerpoint/2010/main" val="3315980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a:cs typeface="Comic Sans MS"/>
              </a:rPr>
              <a:t>Why should we care?</a:t>
            </a:r>
            <a:endParaRPr lang="en-US" dirty="0">
              <a:latin typeface="Comic Sans MS"/>
              <a:cs typeface="Comic Sans MS"/>
            </a:endParaRPr>
          </a:p>
        </p:txBody>
      </p:sp>
      <p:sp>
        <p:nvSpPr>
          <p:cNvPr id="3" name="Content Placeholder 2"/>
          <p:cNvSpPr>
            <a:spLocks noGrp="1"/>
          </p:cNvSpPr>
          <p:nvPr>
            <p:ph idx="1"/>
          </p:nvPr>
        </p:nvSpPr>
        <p:spPr/>
        <p:txBody>
          <a:bodyPr/>
          <a:lstStyle/>
          <a:p>
            <a:r>
              <a:rPr lang="en-US" dirty="0" smtClean="0"/>
              <a:t>Food security and national security are inextricably linked. While hunger is a weapon of war, food is a tool of peace.</a:t>
            </a:r>
          </a:p>
          <a:p>
            <a:endParaRPr lang="en-US" dirty="0"/>
          </a:p>
        </p:txBody>
      </p:sp>
    </p:spTree>
    <p:extLst>
      <p:ext uri="{BB962C8B-B14F-4D97-AF65-F5344CB8AC3E}">
        <p14:creationId xmlns:p14="http://schemas.microsoft.com/office/powerpoint/2010/main" val="1046885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Comic Sans MS"/>
                <a:cs typeface="Comic Sans MS"/>
              </a:rPr>
              <a:t>How is compliance monitored once a country ratifies a Convention?</a:t>
            </a:r>
            <a:endParaRPr lang="en-US" dirty="0"/>
          </a:p>
        </p:txBody>
      </p:sp>
      <p:sp>
        <p:nvSpPr>
          <p:cNvPr id="3" name="Content Placeholder 2"/>
          <p:cNvSpPr>
            <a:spLocks noGrp="1"/>
          </p:cNvSpPr>
          <p:nvPr>
            <p:ph idx="1"/>
          </p:nvPr>
        </p:nvSpPr>
        <p:spPr/>
        <p:txBody>
          <a:bodyPr>
            <a:normAutofit fontScale="62500" lnSpcReduction="20000"/>
          </a:bodyPr>
          <a:lstStyle/>
          <a:p>
            <a:pPr marL="68580" indent="0">
              <a:buNone/>
            </a:pPr>
            <a:endParaRPr lang="en-US" dirty="0" smtClean="0"/>
          </a:p>
          <a:p>
            <a:pPr marL="68580" indent="0">
              <a:buNone/>
            </a:pPr>
            <a:r>
              <a:rPr lang="en-US" dirty="0" smtClean="0">
                <a:latin typeface="Times New Roman"/>
                <a:cs typeface="Times New Roman"/>
              </a:rPr>
              <a:t>Within each – a </a:t>
            </a:r>
            <a:r>
              <a:rPr lang="en-US" sz="4400" dirty="0" smtClean="0">
                <a:solidFill>
                  <a:srgbClr val="FF0000"/>
                </a:solidFill>
                <a:latin typeface="Times New Roman"/>
                <a:cs typeface="Times New Roman"/>
              </a:rPr>
              <a:t>treaty body </a:t>
            </a:r>
          </a:p>
          <a:p>
            <a:pPr marL="525780" indent="-457200"/>
            <a:r>
              <a:rPr lang="en-US" dirty="0" smtClean="0">
                <a:latin typeface="Times New Roman"/>
                <a:cs typeface="Times New Roman"/>
              </a:rPr>
              <a:t>monitors compliance </a:t>
            </a:r>
          </a:p>
          <a:p>
            <a:pPr marL="525780" indent="-457200"/>
            <a:r>
              <a:rPr lang="en-US" dirty="0" smtClean="0">
                <a:latin typeface="Times New Roman"/>
                <a:cs typeface="Times New Roman"/>
              </a:rPr>
              <a:t>examines report of States which have ratified the treaty.</a:t>
            </a:r>
          </a:p>
          <a:p>
            <a:pPr marL="525780" indent="-457200"/>
            <a:r>
              <a:rPr lang="en-US" dirty="0" smtClean="0">
                <a:latin typeface="Times New Roman"/>
                <a:cs typeface="Times New Roman"/>
              </a:rPr>
              <a:t>annual meetings</a:t>
            </a:r>
          </a:p>
          <a:p>
            <a:pPr marL="525780" indent="-457200"/>
            <a:r>
              <a:rPr lang="en-US" dirty="0" smtClean="0">
                <a:latin typeface="Times New Roman"/>
                <a:cs typeface="Times New Roman"/>
              </a:rPr>
              <a:t>concluding observations and suggestions by independent experts for improvement.  </a:t>
            </a:r>
          </a:p>
          <a:p>
            <a:pPr marL="68580" indent="0">
              <a:buNone/>
            </a:pPr>
            <a:endParaRPr lang="en-US" dirty="0" smtClean="0">
              <a:latin typeface="Times New Roman"/>
              <a:cs typeface="Times New Roman"/>
            </a:endParaRPr>
          </a:p>
          <a:p>
            <a:pPr marL="68580" indent="0">
              <a:buNone/>
            </a:pPr>
            <a:r>
              <a:rPr lang="en-US" b="1" dirty="0" smtClean="0">
                <a:solidFill>
                  <a:srgbClr val="000000"/>
                </a:solidFill>
                <a:latin typeface="Times New Roman"/>
                <a:cs typeface="Times New Roman"/>
              </a:rPr>
              <a:t>In  addition,  mechanisms  have  been  set  up  beyond  the  Conventions  to  address  special  issues, </a:t>
            </a:r>
            <a:r>
              <a:rPr lang="en-US" b="1" dirty="0" err="1" smtClean="0">
                <a:solidFill>
                  <a:srgbClr val="000000"/>
                </a:solidFill>
                <a:latin typeface="Times New Roman"/>
                <a:cs typeface="Times New Roman"/>
              </a:rPr>
              <a:t>ie</a:t>
            </a:r>
            <a:r>
              <a:rPr lang="en-US" b="1" dirty="0" smtClean="0">
                <a:solidFill>
                  <a:srgbClr val="000000"/>
                </a:solidFill>
                <a:latin typeface="Times New Roman"/>
                <a:cs typeface="Times New Roman"/>
              </a:rPr>
              <a:t>,</a:t>
            </a:r>
          </a:p>
          <a:p>
            <a:r>
              <a:rPr lang="en-US" sz="3600" dirty="0" smtClean="0">
                <a:solidFill>
                  <a:srgbClr val="FF0000"/>
                </a:solidFill>
                <a:latin typeface="Times New Roman"/>
                <a:cs typeface="Times New Roman"/>
              </a:rPr>
              <a:t>United Nations Special Rapporteurs</a:t>
            </a:r>
          </a:p>
          <a:p>
            <a:r>
              <a:rPr lang="en-US" sz="3600" dirty="0" smtClean="0">
                <a:solidFill>
                  <a:srgbClr val="FF0000"/>
                </a:solidFill>
                <a:latin typeface="Times New Roman"/>
                <a:cs typeface="Times New Roman"/>
              </a:rPr>
              <a:t>Special Representatives of the Secretary-General</a:t>
            </a:r>
          </a:p>
          <a:p>
            <a:r>
              <a:rPr lang="en-US" sz="3600" dirty="0" smtClean="0">
                <a:solidFill>
                  <a:srgbClr val="FF0000"/>
                </a:solidFill>
                <a:latin typeface="Times New Roman"/>
                <a:cs typeface="Times New Roman"/>
              </a:rPr>
              <a:t>Experts</a:t>
            </a:r>
          </a:p>
          <a:p>
            <a:r>
              <a:rPr lang="en-US" sz="3600" dirty="0" smtClean="0">
                <a:solidFill>
                  <a:srgbClr val="FF0000"/>
                </a:solidFill>
                <a:latin typeface="Times New Roman"/>
                <a:cs typeface="Times New Roman"/>
              </a:rPr>
              <a:t>Working Groups</a:t>
            </a:r>
          </a:p>
          <a:p>
            <a:endParaRPr lang="en-US" dirty="0"/>
          </a:p>
        </p:txBody>
      </p:sp>
    </p:spTree>
    <p:extLst>
      <p:ext uri="{BB962C8B-B14F-4D97-AF65-F5344CB8AC3E}">
        <p14:creationId xmlns:p14="http://schemas.microsoft.com/office/powerpoint/2010/main" val="17271382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1948: No Easy road…No Accountability </a:t>
            </a:r>
            <a:endParaRPr lang="en-US" dirty="0"/>
          </a:p>
        </p:txBody>
      </p:sp>
      <p:sp>
        <p:nvSpPr>
          <p:cNvPr id="3" name="Content Placeholder 2"/>
          <p:cNvSpPr>
            <a:spLocks noGrp="1"/>
          </p:cNvSpPr>
          <p:nvPr>
            <p:ph idx="1"/>
          </p:nvPr>
        </p:nvSpPr>
        <p:spPr/>
        <p:txBody>
          <a:bodyPr/>
          <a:lstStyle/>
          <a:p>
            <a:pPr marL="0" indent="0">
              <a:buNone/>
            </a:pPr>
            <a:r>
              <a:rPr lang="en-US" dirty="0" smtClean="0"/>
              <a:t>Why?   Post WWII</a:t>
            </a:r>
          </a:p>
          <a:p>
            <a:pPr marL="0" indent="0">
              <a:buNone/>
            </a:pPr>
            <a:r>
              <a:rPr lang="en-US" dirty="0" smtClean="0"/>
              <a:t>Young in Experience?</a:t>
            </a:r>
          </a:p>
          <a:p>
            <a:pPr marL="0" indent="0">
              <a:buNone/>
            </a:pPr>
            <a:endParaRPr lang="en-US" dirty="0" smtClean="0"/>
          </a:p>
          <a:p>
            <a:pPr marL="0" indent="0">
              <a:buNone/>
            </a:pPr>
            <a:r>
              <a:rPr lang="en-US" dirty="0" smtClean="0"/>
              <a:t>Assumptions?  Beliefs?</a:t>
            </a:r>
          </a:p>
          <a:p>
            <a:pPr marL="0" indent="0">
              <a:buNone/>
            </a:pPr>
            <a:r>
              <a:rPr lang="en-US" dirty="0" smtClean="0"/>
              <a:t>--about hunger?</a:t>
            </a:r>
          </a:p>
          <a:p>
            <a:pPr marL="0" indent="0">
              <a:buNone/>
            </a:pPr>
            <a:r>
              <a:rPr lang="en-US" dirty="0" smtClean="0"/>
              <a:t>Trickle Down Theory</a:t>
            </a:r>
            <a:endParaRPr lang="en-US" dirty="0"/>
          </a:p>
        </p:txBody>
      </p:sp>
      <p:sp>
        <p:nvSpPr>
          <p:cNvPr id="4" name="TextBox 3"/>
          <p:cNvSpPr txBox="1"/>
          <p:nvPr/>
        </p:nvSpPr>
        <p:spPr>
          <a:xfrm>
            <a:off x="3000375" y="3317875"/>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3936656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118</TotalTime>
  <Words>662</Words>
  <Application>Microsoft Macintosh PowerPoint</Application>
  <PresentationFormat>On-screen Show (4:3)</PresentationFormat>
  <Paragraphs>87</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The Future of Food</vt:lpstr>
      <vt:lpstr>Food as a Human Right?</vt:lpstr>
      <vt:lpstr>First International Recognition of Food as a Human Right</vt:lpstr>
      <vt:lpstr>Universal Declaration of Human Rights </vt:lpstr>
      <vt:lpstr>The UDHR…</vt:lpstr>
      <vt:lpstr>The UDHR…</vt:lpstr>
      <vt:lpstr>Why should we care?</vt:lpstr>
      <vt:lpstr>How is compliance monitored once a country ratifies a Convention?</vt:lpstr>
      <vt:lpstr>1948: No Easy road…No Accountability </vt:lpstr>
      <vt:lpstr>Common Myths About Hunger</vt:lpstr>
      <vt:lpstr>Timeline on Right to Food </vt:lpstr>
      <vt:lpstr>More “Recent Action?”</vt:lpstr>
      <vt:lpstr>If YOU are the Policy Makers…</vt:lpstr>
      <vt:lpstr>  “Progressive Implementation…”  </vt:lpstr>
      <vt:lpstr>Think Globally…Act Locally…</vt:lpstr>
      <vt:lpstr>“Think Globally Act Locally” </vt:lpstr>
      <vt:lpstr>Bread for the World</vt:lpstr>
    </vt:vector>
  </TitlesOfParts>
  <Company>SAS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Future of Food</dc:title>
  <dc:creator>SAS</dc:creator>
  <cp:lastModifiedBy>SAS</cp:lastModifiedBy>
  <cp:revision>32</cp:revision>
  <dcterms:created xsi:type="dcterms:W3CDTF">2015-03-09T10:15:41Z</dcterms:created>
  <dcterms:modified xsi:type="dcterms:W3CDTF">2015-03-10T02:28:43Z</dcterms:modified>
</cp:coreProperties>
</file>